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899CD-7E70-423C-AF4E-A99593A797D8}" type="datetimeFigureOut">
              <a:rPr lang="cs-CZ" smtClean="0"/>
              <a:pPr/>
              <a:t>21.3.2018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930047-29F8-4C91-9CE4-6FF1F82A6AF2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930047-29F8-4C91-9CE4-6FF1F82A6AF2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930047-29F8-4C91-9CE4-6FF1F82A6AF2}" type="slidenum">
              <a:rPr lang="cs-CZ" smtClean="0"/>
              <a:pPr/>
              <a:t>6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675A9-FA6C-4641-80D7-85D7E815E21D}" type="datetimeFigureOut">
              <a:rPr lang="cs-CZ" smtClean="0"/>
              <a:pPr/>
              <a:t>21.3.2018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BBAD5-2118-42DF-BA47-C4CBC08B508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675A9-FA6C-4641-80D7-85D7E815E21D}" type="datetimeFigureOut">
              <a:rPr lang="cs-CZ" smtClean="0"/>
              <a:pPr/>
              <a:t>21.3.2018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BBAD5-2118-42DF-BA47-C4CBC08B508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675A9-FA6C-4641-80D7-85D7E815E21D}" type="datetimeFigureOut">
              <a:rPr lang="cs-CZ" smtClean="0"/>
              <a:pPr/>
              <a:t>21.3.2018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BBAD5-2118-42DF-BA47-C4CBC08B508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675A9-FA6C-4641-80D7-85D7E815E21D}" type="datetimeFigureOut">
              <a:rPr lang="cs-CZ" smtClean="0"/>
              <a:pPr/>
              <a:t>21.3.2018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BBAD5-2118-42DF-BA47-C4CBC08B508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675A9-FA6C-4641-80D7-85D7E815E21D}" type="datetimeFigureOut">
              <a:rPr lang="cs-CZ" smtClean="0"/>
              <a:pPr/>
              <a:t>21.3.2018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BBAD5-2118-42DF-BA47-C4CBC08B508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675A9-FA6C-4641-80D7-85D7E815E21D}" type="datetimeFigureOut">
              <a:rPr lang="cs-CZ" smtClean="0"/>
              <a:pPr/>
              <a:t>21.3.2018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BBAD5-2118-42DF-BA47-C4CBC08B508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675A9-FA6C-4641-80D7-85D7E815E21D}" type="datetimeFigureOut">
              <a:rPr lang="cs-CZ" smtClean="0"/>
              <a:pPr/>
              <a:t>21.3.2018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BBAD5-2118-42DF-BA47-C4CBC08B508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675A9-FA6C-4641-80D7-85D7E815E21D}" type="datetimeFigureOut">
              <a:rPr lang="cs-CZ" smtClean="0"/>
              <a:pPr/>
              <a:t>21.3.2018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BBAD5-2118-42DF-BA47-C4CBC08B508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675A9-FA6C-4641-80D7-85D7E815E21D}" type="datetimeFigureOut">
              <a:rPr lang="cs-CZ" smtClean="0"/>
              <a:pPr/>
              <a:t>21.3.2018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BBAD5-2118-42DF-BA47-C4CBC08B508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675A9-FA6C-4641-80D7-85D7E815E21D}" type="datetimeFigureOut">
              <a:rPr lang="cs-CZ" smtClean="0"/>
              <a:pPr/>
              <a:t>21.3.2018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BBAD5-2118-42DF-BA47-C4CBC08B508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675A9-FA6C-4641-80D7-85D7E815E21D}" type="datetimeFigureOut">
              <a:rPr lang="cs-CZ" smtClean="0"/>
              <a:pPr/>
              <a:t>21.3.2018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BBAD5-2118-42DF-BA47-C4CBC08B508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675A9-FA6C-4641-80D7-85D7E815E21D}" type="datetimeFigureOut">
              <a:rPr lang="cs-CZ" smtClean="0"/>
              <a:pPr/>
              <a:t>21.3.2018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BBAD5-2118-42DF-BA47-C4CBC08B5085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772400" cy="1470025"/>
          </a:xfrm>
        </p:spPr>
        <p:txBody>
          <a:bodyPr/>
          <a:lstStyle/>
          <a:p>
            <a:r>
              <a:rPr lang="cs-CZ" dirty="0" smtClean="0">
                <a:solidFill>
                  <a:srgbClr val="00B0F0"/>
                </a:solidFill>
              </a:rPr>
              <a:t>Provozní úspory </a:t>
            </a:r>
            <a:r>
              <a:rPr lang="cs-CZ" b="1" dirty="0" smtClean="0">
                <a:solidFill>
                  <a:srgbClr val="00B0F0"/>
                </a:solidFill>
              </a:rPr>
              <a:t>představenstva</a:t>
            </a:r>
            <a:r>
              <a:rPr lang="cs-CZ" dirty="0" smtClean="0">
                <a:solidFill>
                  <a:srgbClr val="00B0F0"/>
                </a:solidFill>
              </a:rPr>
              <a:t> BD Podlesí</a:t>
            </a:r>
            <a:endParaRPr lang="cs-CZ" dirty="0">
              <a:solidFill>
                <a:srgbClr val="00B0F0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 descr="Dům cele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1844824"/>
            <a:ext cx="5152975" cy="448909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Správa domů 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cs-CZ" dirty="0" smtClean="0"/>
              <a:t>Od roku 2003 vykonávala </a:t>
            </a:r>
            <a:r>
              <a:rPr lang="cs-CZ" smtClean="0"/>
              <a:t>pro BD správu </a:t>
            </a:r>
            <a:r>
              <a:rPr lang="cs-CZ" dirty="0" smtClean="0"/>
              <a:t>domů městská organizace </a:t>
            </a:r>
            <a:r>
              <a:rPr lang="cs-CZ" b="1" dirty="0" smtClean="0"/>
              <a:t>Správa domů Zlín s.r.o. </a:t>
            </a:r>
            <a:r>
              <a:rPr lang="cs-CZ" dirty="0" smtClean="0"/>
              <a:t>(dále jen SDZ)</a:t>
            </a:r>
          </a:p>
          <a:p>
            <a:pPr algn="just"/>
            <a:r>
              <a:rPr lang="cs-CZ" dirty="0" smtClean="0"/>
              <a:t>Za tuto činnost si účtovala SDZ ročně cca 276.000,- Kč</a:t>
            </a:r>
          </a:p>
          <a:p>
            <a:pPr algn="just"/>
            <a:r>
              <a:rPr lang="cs-CZ" dirty="0" smtClean="0"/>
              <a:t>K tomu za účetní uzávěrky a DPPO dalších 30.000,- Kč</a:t>
            </a:r>
          </a:p>
          <a:p>
            <a:pPr algn="just"/>
            <a:r>
              <a:rPr lang="cs-CZ" dirty="0" smtClean="0"/>
              <a:t>Vyúčtování služeb dalších 15.000,- Kč</a:t>
            </a:r>
          </a:p>
          <a:p>
            <a:pPr algn="just"/>
            <a:r>
              <a:rPr lang="cs-CZ" b="1" dirty="0" smtClean="0">
                <a:solidFill>
                  <a:srgbClr val="00B0F0"/>
                </a:solidFill>
              </a:rPr>
              <a:t>Představenstvo tuto činnost dělá za 60.000,- Kč</a:t>
            </a:r>
          </a:p>
          <a:p>
            <a:pPr algn="just"/>
            <a:r>
              <a:rPr lang="cs-CZ" b="1" dirty="0" smtClean="0">
                <a:solidFill>
                  <a:srgbClr val="FF0000"/>
                </a:solidFill>
              </a:rPr>
              <a:t>ÚSPORA = cca 250.000,- Kč ročně</a:t>
            </a:r>
            <a:endParaRPr lang="cs-CZ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dirty="0" smtClean="0"/>
              <a:t>Představenstvo rozhodlo, že vybrané </a:t>
            </a:r>
            <a:r>
              <a:rPr lang="cs-CZ" dirty="0" smtClean="0"/>
              <a:t>náklady </a:t>
            </a:r>
            <a:r>
              <a:rPr lang="cs-CZ" dirty="0" smtClean="0"/>
              <a:t>se budou hradit z nájemného</a:t>
            </a:r>
          </a:p>
          <a:p>
            <a:pPr algn="just"/>
            <a:r>
              <a:rPr lang="cs-CZ" dirty="0" smtClean="0"/>
              <a:t>Každoročně členové družstva </a:t>
            </a:r>
            <a:r>
              <a:rPr lang="cs-CZ" b="1" dirty="0" smtClean="0">
                <a:solidFill>
                  <a:srgbClr val="FF0000"/>
                </a:solidFill>
              </a:rPr>
              <a:t>platili mimo nájemné </a:t>
            </a:r>
            <a:r>
              <a:rPr lang="cs-CZ" dirty="0" smtClean="0"/>
              <a:t>ještě cca 400.000,- Kč navíc </a:t>
            </a:r>
            <a:r>
              <a:rPr lang="cs-CZ" dirty="0" smtClean="0"/>
              <a:t>za </a:t>
            </a:r>
            <a:r>
              <a:rPr lang="cs-CZ" dirty="0" smtClean="0"/>
              <a:t>tyto </a:t>
            </a:r>
            <a:r>
              <a:rPr lang="cs-CZ" dirty="0" smtClean="0"/>
              <a:t>náklady </a:t>
            </a:r>
            <a:r>
              <a:rPr lang="cs-CZ" dirty="0" smtClean="0"/>
              <a:t>(elektřina, STA, výtahy, úklid)</a:t>
            </a:r>
          </a:p>
          <a:p>
            <a:pPr algn="just"/>
            <a:endParaRPr lang="cs-CZ" dirty="0" smtClean="0"/>
          </a:p>
          <a:p>
            <a:r>
              <a:rPr lang="cs-CZ" b="1" dirty="0" smtClean="0">
                <a:solidFill>
                  <a:srgbClr val="FF0000"/>
                </a:solidFill>
              </a:rPr>
              <a:t>ÚSPORA = cca 400.000,- Kč ročně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Vyúčtování výnosů a nákladů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cs-CZ" dirty="0" smtClean="0"/>
              <a:t>SDZ ještě v roce 2005 poslal městu z titulu nesprávně započtených nákladů částku 357.905 Kč</a:t>
            </a:r>
          </a:p>
          <a:p>
            <a:pPr algn="just"/>
            <a:r>
              <a:rPr lang="cs-CZ" dirty="0" smtClean="0"/>
              <a:t>SDZ navíc poslala městu za BZU 181.000,- Kč</a:t>
            </a:r>
          </a:p>
          <a:p>
            <a:pPr algn="just"/>
            <a:r>
              <a:rPr lang="cs-CZ" b="1" dirty="0" smtClean="0">
                <a:solidFill>
                  <a:srgbClr val="00B0F0"/>
                </a:solidFill>
              </a:rPr>
              <a:t>Představenstvo tomuto zamezilo </a:t>
            </a:r>
            <a:r>
              <a:rPr lang="cs-CZ" dirty="0" smtClean="0"/>
              <a:t>a začalo výnosy a náklady dělit v souladu s logikou, smlouvou a  s ohledem na ochranou majetku BD</a:t>
            </a:r>
          </a:p>
          <a:p>
            <a:pPr algn="just"/>
            <a:r>
              <a:rPr lang="cs-CZ" b="1" dirty="0" smtClean="0">
                <a:solidFill>
                  <a:srgbClr val="FF0000"/>
                </a:solidFill>
              </a:rPr>
              <a:t>ÚSPORA = cca 500.000,- Kč ročně</a:t>
            </a:r>
          </a:p>
          <a:p>
            <a:pPr algn="just"/>
            <a:endParaRPr lang="cs-CZ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Provozní úspory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dirty="0" smtClean="0"/>
              <a:t>Změnou dodavatel elektřiny, dodavatele služ-by servis výtahů a zrušením pevných linek ve výtazích jsme dosáhli dalších každoročních provozních úspor</a:t>
            </a:r>
          </a:p>
          <a:p>
            <a:pPr algn="just"/>
            <a:endParaRPr lang="cs-CZ" dirty="0"/>
          </a:p>
          <a:p>
            <a:pPr algn="just"/>
            <a:r>
              <a:rPr lang="cs-CZ" b="1" dirty="0" smtClean="0">
                <a:solidFill>
                  <a:srgbClr val="FF0000"/>
                </a:solidFill>
              </a:rPr>
              <a:t>ÚSPORA = cca 100.000,- Kč ročně</a:t>
            </a:r>
          </a:p>
          <a:p>
            <a:pPr algn="just"/>
            <a:endParaRPr lang="cs-CZ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Stav běžného účtu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algn="just"/>
            <a:r>
              <a:rPr lang="cs-CZ" sz="12800" dirty="0" smtClean="0"/>
              <a:t>Na webu BD Vás pravidelně </a:t>
            </a:r>
            <a:r>
              <a:rPr lang="cs-CZ" sz="12800" dirty="0" err="1" smtClean="0"/>
              <a:t>měsíč</a:t>
            </a:r>
            <a:r>
              <a:rPr lang="cs-CZ" sz="12800" dirty="0" smtClean="0"/>
              <a:t>-ně informujeme o stavu BÚ</a:t>
            </a:r>
          </a:p>
          <a:p>
            <a:endParaRPr lang="cs-CZ" dirty="0" smtClean="0"/>
          </a:p>
          <a:p>
            <a:r>
              <a:rPr lang="cs-CZ" b="1" dirty="0" smtClean="0"/>
              <a:t>K 31.12.2004                                 2.077.585,43 Kč   </a:t>
            </a:r>
            <a:r>
              <a:rPr lang="cs-CZ" b="1" dirty="0" smtClean="0">
                <a:solidFill>
                  <a:srgbClr val="FF0000"/>
                </a:solidFill>
              </a:rPr>
              <a:t>V roce 2003 až 2005  jsme „získali“  finanční prostředky za předplacený „nájem“ za G, GS = 							                3.328.080,- Kč</a:t>
            </a:r>
            <a:endParaRPr lang="cs-CZ" dirty="0" smtClean="0">
              <a:solidFill>
                <a:srgbClr val="FF0000"/>
              </a:solidFill>
            </a:endParaRPr>
          </a:p>
          <a:p>
            <a:r>
              <a:rPr lang="cs-CZ" b="1" dirty="0" smtClean="0">
                <a:solidFill>
                  <a:srgbClr val="FF0000"/>
                </a:solidFill>
              </a:rPr>
              <a:t>K 23.12.2005                                 1.847.072,47 Kč</a:t>
            </a:r>
          </a:p>
          <a:p>
            <a:endParaRPr lang="cs-CZ" dirty="0" smtClean="0"/>
          </a:p>
          <a:p>
            <a:r>
              <a:rPr lang="cs-CZ" b="1" dirty="0" smtClean="0"/>
              <a:t>K 31.12.2006                                 1.826.068,96 Kč</a:t>
            </a:r>
            <a:endParaRPr lang="cs-CZ" dirty="0" smtClean="0"/>
          </a:p>
          <a:p>
            <a:r>
              <a:rPr lang="cs-CZ" b="1" dirty="0" smtClean="0"/>
              <a:t>K 31.12.2007                                 2.001.848.92 Kč </a:t>
            </a:r>
            <a:endParaRPr lang="cs-CZ" dirty="0" smtClean="0"/>
          </a:p>
          <a:p>
            <a:r>
              <a:rPr lang="cs-CZ" b="1" dirty="0" smtClean="0"/>
              <a:t>K 31.12.2008                                 2.064.755,93 Kč</a:t>
            </a:r>
            <a:endParaRPr lang="cs-CZ" dirty="0" smtClean="0"/>
          </a:p>
          <a:p>
            <a:r>
              <a:rPr lang="cs-CZ" b="1" dirty="0" smtClean="0"/>
              <a:t>K 31.12.2009                                 2.192.935,47 Kč</a:t>
            </a:r>
            <a:endParaRPr lang="cs-CZ" dirty="0" smtClean="0"/>
          </a:p>
          <a:p>
            <a:r>
              <a:rPr lang="cs-CZ" b="1" dirty="0" smtClean="0"/>
              <a:t>K 31.12.2010                                 2.340.961,13 Kč</a:t>
            </a:r>
            <a:endParaRPr lang="cs-CZ" dirty="0" smtClean="0"/>
          </a:p>
          <a:p>
            <a:r>
              <a:rPr lang="cs-CZ" b="1" dirty="0" smtClean="0"/>
              <a:t>K 30.12.2011                                 3.094.660,83 Kč</a:t>
            </a:r>
            <a:endParaRPr lang="cs-CZ" dirty="0" smtClean="0"/>
          </a:p>
          <a:p>
            <a:r>
              <a:rPr lang="cs-CZ" b="1" dirty="0" smtClean="0"/>
              <a:t>K 31.12.2012                                 3.650.980,42 Kč </a:t>
            </a:r>
            <a:endParaRPr lang="cs-CZ" dirty="0" smtClean="0"/>
          </a:p>
          <a:p>
            <a:r>
              <a:rPr lang="cs-CZ" b="1" dirty="0" smtClean="0"/>
              <a:t>K 31.12.2013                                 3.519.937,76 Kč </a:t>
            </a:r>
            <a:endParaRPr lang="cs-CZ" dirty="0" smtClean="0"/>
          </a:p>
          <a:p>
            <a:r>
              <a:rPr lang="cs-CZ" b="1" dirty="0" smtClean="0"/>
              <a:t>K 31.12.2014                                 5.434.485,37 Kč</a:t>
            </a:r>
            <a:endParaRPr lang="cs-CZ" dirty="0" smtClean="0"/>
          </a:p>
          <a:p>
            <a:r>
              <a:rPr lang="cs-CZ" b="1" dirty="0" smtClean="0"/>
              <a:t>K 31.12.2015                                 5.632.276,53 Kč  </a:t>
            </a:r>
            <a:endParaRPr lang="cs-CZ" dirty="0" smtClean="0"/>
          </a:p>
          <a:p>
            <a:r>
              <a:rPr lang="cs-CZ" b="1" dirty="0" smtClean="0"/>
              <a:t>K 31.12.2016                                 6.322.151,26 Kč</a:t>
            </a:r>
            <a:endParaRPr lang="cs-CZ" dirty="0" smtClean="0"/>
          </a:p>
          <a:p>
            <a:r>
              <a:rPr lang="cs-CZ" b="1" dirty="0" smtClean="0"/>
              <a:t>K 31.12.2017                                 6.972.451,44 Kč</a:t>
            </a:r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Stav běžného účtu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cs-CZ" dirty="0" smtClean="0">
                <a:solidFill>
                  <a:srgbClr val="FF0000"/>
                </a:solidFill>
              </a:rPr>
              <a:t>Na konci roku 2005 jsme ale měli na účtu o 1.500.000,- Kč méně!</a:t>
            </a:r>
          </a:p>
          <a:p>
            <a:pPr algn="just"/>
            <a:r>
              <a:rPr lang="cs-CZ" b="1" dirty="0" smtClean="0"/>
              <a:t>Pokud by představenstvo nezměnilo dosavadní přístup k hospodaření, do dvou let bychom neměli na účtech ani korunu</a:t>
            </a:r>
          </a:p>
          <a:p>
            <a:pPr algn="just"/>
            <a:r>
              <a:rPr lang="cs-CZ" dirty="0" smtClean="0"/>
              <a:t>I přes počáteční potíže díky tomu, že jsme převedli některé náklady do stávajícího nájemného, se od roku 2008 stav BÚ neustále navyšuje</a:t>
            </a:r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0000"/>
                </a:solidFill>
              </a:rPr>
              <a:t>Zdražení nájemného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dirty="0" smtClean="0"/>
              <a:t>Pokud bychom se podvolili nátlaku ze strany města  a jeho hrozbám dalších žalob, znamenalo by to, že by členové BD museli platit několikanásobně vyšší nájemné!</a:t>
            </a:r>
          </a:p>
          <a:p>
            <a:pPr algn="just"/>
            <a:endParaRPr lang="cs-CZ" dirty="0" smtClean="0"/>
          </a:p>
          <a:p>
            <a:pPr algn="just"/>
            <a:r>
              <a:rPr lang="cs-CZ" b="1" dirty="0" smtClean="0">
                <a:solidFill>
                  <a:srgbClr val="FF0000"/>
                </a:solidFill>
              </a:rPr>
              <a:t>Žaloby města = </a:t>
            </a:r>
            <a:r>
              <a:rPr lang="cs-CZ" b="1" u="sng" dirty="0" smtClean="0">
                <a:solidFill>
                  <a:srgbClr val="FF0000"/>
                </a:solidFill>
              </a:rPr>
              <a:t>masívní zvýšení nájemného!!!</a:t>
            </a:r>
            <a:endParaRPr lang="cs-CZ" b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Ostatní bytová družstva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dirty="0" smtClean="0"/>
              <a:t>S tak brutálním okrádání družstevníků v rámci hospodaření jsme se v ostatních družstvech tohoto typu nesetkali</a:t>
            </a:r>
          </a:p>
          <a:p>
            <a:pPr algn="just"/>
            <a:r>
              <a:rPr lang="cs-CZ" dirty="0" smtClean="0"/>
              <a:t>U ostatních družstev, vzhledem k jejich podílu na financování výstavby, obce </a:t>
            </a:r>
            <a:r>
              <a:rPr lang="cs-CZ" b="1" dirty="0" smtClean="0"/>
              <a:t>nepožadují</a:t>
            </a:r>
            <a:r>
              <a:rPr lang="cs-CZ" dirty="0" smtClean="0"/>
              <a:t> podíl na hospodaření (nájmu), nebo je </a:t>
            </a:r>
            <a:r>
              <a:rPr lang="cs-CZ" b="1" dirty="0" smtClean="0"/>
              <a:t>nájemné stanoveno na 1,- Kč </a:t>
            </a:r>
            <a:endParaRPr lang="cs-CZ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rgbClr val="00B0F0"/>
                </a:solidFill>
              </a:rPr>
              <a:t>Audit účetnictví BD</a:t>
            </a:r>
            <a:endParaRPr lang="cs-CZ" b="1" dirty="0">
              <a:solidFill>
                <a:srgbClr val="00B0F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b="1" dirty="0" smtClean="0">
                <a:solidFill>
                  <a:srgbClr val="FF0000"/>
                </a:solidFill>
              </a:rPr>
              <a:t>SMZ</a:t>
            </a:r>
            <a:r>
              <a:rPr lang="cs-CZ" dirty="0" smtClean="0"/>
              <a:t> – nabídka ZH Bohemia = 314.600,- Kč</a:t>
            </a:r>
          </a:p>
          <a:p>
            <a:r>
              <a:rPr lang="cs-CZ" b="1" dirty="0" smtClean="0">
                <a:solidFill>
                  <a:srgbClr val="FF0000"/>
                </a:solidFill>
              </a:rPr>
              <a:t>SMZ</a:t>
            </a:r>
            <a:r>
              <a:rPr lang="cs-CZ" dirty="0" smtClean="0"/>
              <a:t> – nabídka BDO = </a:t>
            </a:r>
            <a:r>
              <a:rPr lang="cs-CZ" b="1" dirty="0" smtClean="0">
                <a:solidFill>
                  <a:srgbClr val="FF0000"/>
                </a:solidFill>
              </a:rPr>
              <a:t>260.150,- Kč</a:t>
            </a:r>
          </a:p>
          <a:p>
            <a:endParaRPr lang="cs-CZ" dirty="0" smtClean="0"/>
          </a:p>
          <a:p>
            <a:r>
              <a:rPr lang="cs-CZ" b="1" dirty="0" smtClean="0">
                <a:solidFill>
                  <a:srgbClr val="00B0F0"/>
                </a:solidFill>
              </a:rPr>
              <a:t>BD</a:t>
            </a:r>
            <a:r>
              <a:rPr lang="cs-CZ" dirty="0" smtClean="0"/>
              <a:t> – nabídka Audit </a:t>
            </a:r>
            <a:r>
              <a:rPr lang="cs-CZ" dirty="0" err="1" smtClean="0"/>
              <a:t>and</a:t>
            </a:r>
            <a:r>
              <a:rPr lang="cs-CZ" dirty="0" smtClean="0"/>
              <a:t> Tax cca 140.000,- Kč</a:t>
            </a:r>
          </a:p>
          <a:p>
            <a:r>
              <a:rPr lang="cs-CZ" b="1" dirty="0" smtClean="0">
                <a:solidFill>
                  <a:srgbClr val="00B0F0"/>
                </a:solidFill>
              </a:rPr>
              <a:t>BD</a:t>
            </a:r>
            <a:r>
              <a:rPr lang="cs-CZ" dirty="0" smtClean="0"/>
              <a:t> – nabídka Gita </a:t>
            </a:r>
            <a:r>
              <a:rPr lang="cs-CZ" dirty="0" err="1" smtClean="0"/>
              <a:t>Štolfová</a:t>
            </a:r>
            <a:r>
              <a:rPr lang="cs-CZ" dirty="0" smtClean="0"/>
              <a:t> = </a:t>
            </a:r>
            <a:r>
              <a:rPr lang="cs-CZ" b="1" dirty="0" smtClean="0">
                <a:solidFill>
                  <a:srgbClr val="FF0000"/>
                </a:solidFill>
              </a:rPr>
              <a:t>30.000,- Kč </a:t>
            </a:r>
            <a:r>
              <a:rPr lang="cs-CZ" sz="1600" b="1" dirty="0" smtClean="0"/>
              <a:t>(zadáno)</a:t>
            </a:r>
          </a:p>
          <a:p>
            <a:endParaRPr lang="cs-CZ" dirty="0" smtClean="0">
              <a:solidFill>
                <a:srgbClr val="FF0000"/>
              </a:solidFill>
            </a:endParaRPr>
          </a:p>
          <a:p>
            <a:r>
              <a:rPr lang="cs-CZ" b="1" dirty="0" smtClean="0">
                <a:solidFill>
                  <a:srgbClr val="FF0000"/>
                </a:solidFill>
              </a:rPr>
              <a:t>ÚSPORA = 230.150,- Kč (127.326,50 ,- Kč)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b="1" dirty="0" smtClean="0">
              <a:solidFill>
                <a:srgbClr val="FF0000"/>
              </a:solidFill>
            </a:endParaRPr>
          </a:p>
          <a:p>
            <a:endParaRPr lang="cs-CZ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1552</TotalTime>
  <Words>411</Words>
  <Application>Microsoft Office PowerPoint</Application>
  <PresentationFormat>Předvádění na obrazovce (4:3)</PresentationFormat>
  <Paragraphs>61</Paragraphs>
  <Slides>10</Slides>
  <Notes>2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1" baseType="lpstr">
      <vt:lpstr>Motiv sady Office</vt:lpstr>
      <vt:lpstr>Provozní úspory představenstva BD Podlesí</vt:lpstr>
      <vt:lpstr>Správa domů </vt:lpstr>
      <vt:lpstr>Služby</vt:lpstr>
      <vt:lpstr>Vyúčtování výnosů a nákladů</vt:lpstr>
      <vt:lpstr>Provozní úspory</vt:lpstr>
      <vt:lpstr>Stav běžného účtu</vt:lpstr>
      <vt:lpstr>Stav běžného účtu</vt:lpstr>
      <vt:lpstr>Zdražení nájemného</vt:lpstr>
      <vt:lpstr>Ostatní bytová družstva</vt:lpstr>
      <vt:lpstr>Audit účetnictví BD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Provozní úspory představenstva BD Podlesí</dc:title>
  <dc:creator>Pavel</dc:creator>
  <cp:lastModifiedBy>Pavel</cp:lastModifiedBy>
  <cp:revision>12</cp:revision>
  <dcterms:created xsi:type="dcterms:W3CDTF">2018-03-18T10:34:13Z</dcterms:created>
  <dcterms:modified xsi:type="dcterms:W3CDTF">2018-03-21T07:29:12Z</dcterms:modified>
</cp:coreProperties>
</file>